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582" y="91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735F6-805D-4A65-9073-61BE787E942E}" type="datetimeFigureOut">
              <a:rPr lang="en-ZA" smtClean="0"/>
              <a:t>2016-03-10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A3A88-E0A8-47E3-8B36-F23048106C2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74841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735F6-805D-4A65-9073-61BE787E942E}" type="datetimeFigureOut">
              <a:rPr lang="en-ZA" smtClean="0"/>
              <a:t>2016-03-10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A3A88-E0A8-47E3-8B36-F23048106C2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17274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735F6-805D-4A65-9073-61BE787E942E}" type="datetimeFigureOut">
              <a:rPr lang="en-ZA" smtClean="0"/>
              <a:t>2016-03-10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A3A88-E0A8-47E3-8B36-F23048106C2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81299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735F6-805D-4A65-9073-61BE787E942E}" type="datetimeFigureOut">
              <a:rPr lang="en-ZA" smtClean="0"/>
              <a:t>2016-03-10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A3A88-E0A8-47E3-8B36-F23048106C2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17232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735F6-805D-4A65-9073-61BE787E942E}" type="datetimeFigureOut">
              <a:rPr lang="en-ZA" smtClean="0"/>
              <a:t>2016-03-10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A3A88-E0A8-47E3-8B36-F23048106C2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53775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735F6-805D-4A65-9073-61BE787E942E}" type="datetimeFigureOut">
              <a:rPr lang="en-ZA" smtClean="0"/>
              <a:t>2016-03-10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A3A88-E0A8-47E3-8B36-F23048106C2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14605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735F6-805D-4A65-9073-61BE787E942E}" type="datetimeFigureOut">
              <a:rPr lang="en-ZA" smtClean="0"/>
              <a:t>2016-03-10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A3A88-E0A8-47E3-8B36-F23048106C2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94724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735F6-805D-4A65-9073-61BE787E942E}" type="datetimeFigureOut">
              <a:rPr lang="en-ZA" smtClean="0"/>
              <a:t>2016-03-10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A3A88-E0A8-47E3-8B36-F23048106C2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16603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735F6-805D-4A65-9073-61BE787E942E}" type="datetimeFigureOut">
              <a:rPr lang="en-ZA" smtClean="0"/>
              <a:t>2016-03-10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A3A88-E0A8-47E3-8B36-F23048106C2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97262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735F6-805D-4A65-9073-61BE787E942E}" type="datetimeFigureOut">
              <a:rPr lang="en-ZA" smtClean="0"/>
              <a:t>2016-03-10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A3A88-E0A8-47E3-8B36-F23048106C2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12577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735F6-805D-4A65-9073-61BE787E942E}" type="datetimeFigureOut">
              <a:rPr lang="en-ZA" smtClean="0"/>
              <a:t>2016-03-10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A3A88-E0A8-47E3-8B36-F23048106C2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95540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735F6-805D-4A65-9073-61BE787E942E}" type="datetimeFigureOut">
              <a:rPr lang="en-ZA" smtClean="0"/>
              <a:t>2016-03-10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A3A88-E0A8-47E3-8B36-F23048106C2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3138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37128" y="-375592"/>
            <a:ext cx="7602220" cy="10684510"/>
          </a:xfrm>
          <a:prstGeom prst="rect">
            <a:avLst/>
          </a:prstGeom>
          <a:gradFill>
            <a:gsLst>
              <a:gs pos="15000">
                <a:schemeClr val="tx1"/>
              </a:gs>
              <a:gs pos="50000">
                <a:srgbClr val="FF9933"/>
              </a:gs>
              <a:gs pos="100000">
                <a:schemeClr val="tx1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ZA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80" y="200472"/>
            <a:ext cx="1393420" cy="720080"/>
          </a:xfrm>
          <a:prstGeom prst="rect">
            <a:avLst/>
          </a:prstGeom>
        </p:spPr>
      </p:pic>
      <p:sp>
        <p:nvSpPr>
          <p:cNvPr id="7" name="Text Box 5"/>
          <p:cNvSpPr txBox="1"/>
          <p:nvPr/>
        </p:nvSpPr>
        <p:spPr>
          <a:xfrm>
            <a:off x="1173447" y="532130"/>
            <a:ext cx="4397935" cy="1211614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ZA" sz="2800" b="1" dirty="0">
                <a:ln>
                  <a:noFill/>
                </a:ln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Skunk </a:t>
            </a:r>
            <a:r>
              <a:rPr lang="en-ZA" sz="2800" b="1" dirty="0" err="1">
                <a:ln>
                  <a:noFill/>
                </a:ln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Distrubutors</a:t>
            </a:r>
            <a:endParaRPr lang="en-ZA" sz="2800" dirty="0"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ZA" sz="2800" b="1" dirty="0">
                <a:ln>
                  <a:noFill/>
                </a:ln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Pepper Spray Alarm systems</a:t>
            </a:r>
            <a:endParaRPr lang="en-ZA" sz="28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562" r="100000">
                        <a14:foregroundMark x1="91433" y1="13678" x2="90239" y2="10613"/>
                        <a14:foregroundMark x1="93469" y1="85865" x2="95787" y2="88106"/>
                        <a14:foregroundMark x1="96629" y1="87374" x2="96278" y2="8842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57" y="2511267"/>
            <a:ext cx="1030605" cy="1582420"/>
          </a:xfrm>
          <a:prstGeom prst="rect">
            <a:avLst/>
          </a:prstGeom>
        </p:spPr>
      </p:pic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062644" y="2384952"/>
            <a:ext cx="2811145" cy="3464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800" b="1" u="sng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Features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• </a:t>
            </a:r>
            <a:r>
              <a:rPr lang="en-ZA" sz="700" b="1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Stand alone pepper spray alarm or </a:t>
            </a:r>
            <a:endParaRPr lang="en-ZA" sz="700" b="1" dirty="0" smtClean="0">
              <a:solidFill>
                <a:srgbClr val="FFFFFF"/>
              </a:solidFill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connect </a:t>
            </a:r>
            <a:r>
              <a:rPr lang="en-ZA" sz="700" b="1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to </a:t>
            </a:r>
            <a:r>
              <a:rPr lang="en-ZA" sz="700" b="1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existing </a:t>
            </a:r>
            <a:r>
              <a:rPr lang="en-ZA" sz="700" b="1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alarm system</a:t>
            </a:r>
            <a:endParaRPr lang="en-ZA" sz="700" b="1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• SMS Communicating (optional Extra) </a:t>
            </a:r>
            <a:endParaRPr lang="en-ZA" sz="700" b="1" dirty="0" smtClean="0">
              <a:solidFill>
                <a:srgbClr val="FFFFFF"/>
              </a:solidFill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 smtClean="0">
                <a:solidFill>
                  <a:srgbClr val="FFFFFF"/>
                </a:solidFill>
                <a:latin typeface="Calibri"/>
                <a:ea typeface="Calibri"/>
                <a:cs typeface="Times New Roman"/>
              </a:rPr>
              <a:t>• Solar charger input</a:t>
            </a:r>
            <a:endParaRPr lang="en-ZA" sz="700" b="1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 smtClean="0">
                <a:solidFill>
                  <a:schemeClr val="bg1"/>
                </a:solidFill>
                <a:ea typeface="Calibri"/>
                <a:cs typeface="Times New Roman"/>
              </a:rPr>
              <a:t>• 1 x 7AH Battery</a:t>
            </a:r>
            <a:endParaRPr lang="en-ZA" sz="700" b="1" dirty="0" smtClean="0">
              <a:solidFill>
                <a:srgbClr val="FFFFFF"/>
              </a:solidFill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• </a:t>
            </a:r>
            <a:r>
              <a:rPr lang="en-ZA" sz="700" b="1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Battery Back Up approximately 5 days </a:t>
            </a:r>
            <a:r>
              <a:rPr lang="en-ZA" sz="700" b="1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standby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• </a:t>
            </a:r>
            <a:r>
              <a:rPr lang="en-ZA" sz="700" b="1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Remote or key switch arming/disarming</a:t>
            </a:r>
            <a:endParaRPr lang="en-ZA" sz="700" b="1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• Code hopping remote </a:t>
            </a:r>
            <a:r>
              <a:rPr lang="en-ZA" sz="700" b="1" dirty="0" err="1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controlls</a:t>
            </a:r>
            <a:endParaRPr lang="en-ZA" sz="700" b="1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• Panic button (can be remote or hardwired)</a:t>
            </a:r>
            <a:endParaRPr lang="en-ZA" sz="700" b="1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• Activation warning (Delayed activation Can be done</a:t>
            </a:r>
            <a:r>
              <a:rPr lang="en-ZA" sz="700" b="1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)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>
                <a:solidFill>
                  <a:srgbClr val="FFFFFF"/>
                </a:solidFill>
                <a:ea typeface="Calibri"/>
                <a:cs typeface="Times New Roman"/>
              </a:rPr>
              <a:t>• 1 x 425ml </a:t>
            </a:r>
            <a:r>
              <a:rPr lang="en-ZA" sz="700" b="1" dirty="0" smtClean="0">
                <a:solidFill>
                  <a:srgbClr val="FFFFFF"/>
                </a:solidFill>
                <a:ea typeface="Calibri"/>
                <a:cs typeface="Times New Roman"/>
              </a:rPr>
              <a:t>Canister</a:t>
            </a:r>
            <a:endParaRPr lang="en-ZA" sz="700" b="1" dirty="0" smtClean="0">
              <a:solidFill>
                <a:srgbClr val="FFFFFF"/>
              </a:solidFill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• </a:t>
            </a:r>
            <a:r>
              <a:rPr lang="en-ZA" sz="700" b="1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Approximately 6 sprays of 5 seconds each per 425ml </a:t>
            </a:r>
            <a:r>
              <a:rPr lang="en-ZA" sz="700" b="1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canister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>
                <a:solidFill>
                  <a:schemeClr val="bg1"/>
                </a:solidFill>
                <a:ea typeface="Calibri"/>
                <a:cs typeface="Times New Roman"/>
              </a:rPr>
              <a:t>• 1 x Passive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 smtClean="0">
                <a:solidFill>
                  <a:srgbClr val="FFFFFF"/>
                </a:solidFill>
                <a:latin typeface="Calibri"/>
                <a:ea typeface="Calibri"/>
                <a:cs typeface="Times New Roman"/>
              </a:rPr>
              <a:t>• Steel Box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28357" y="1856656"/>
            <a:ext cx="1789430" cy="524957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ZA" sz="2600" u="sng" dirty="0">
                <a:ln w="1841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FFFFFF"/>
                </a:solidFill>
                <a:effectLst>
                  <a:outerShdw blurRad="63500" dir="3600000" algn="tl">
                    <a:srgbClr val="000000">
                      <a:alpha val="70000"/>
                    </a:srgbClr>
                  </a:outerShdw>
                </a:effectLst>
                <a:latin typeface="Calibri"/>
                <a:ea typeface="Calibri"/>
                <a:cs typeface="Times New Roman"/>
              </a:rPr>
              <a:t>Master Unit</a:t>
            </a:r>
            <a:endParaRPr lang="en-ZA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1" name="Text Box 10"/>
          <p:cNvSpPr txBox="1"/>
          <p:nvPr/>
        </p:nvSpPr>
        <p:spPr>
          <a:xfrm>
            <a:off x="3479145" y="1856656"/>
            <a:ext cx="2780030" cy="677545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ZA" sz="2600" u="sng" dirty="0">
                <a:ln w="1841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FFFFFF"/>
                </a:solidFill>
                <a:effectLst>
                  <a:outerShdw blurRad="63500" dir="3600000" algn="tl">
                    <a:srgbClr val="000000">
                      <a:alpha val="70000"/>
                    </a:srgbClr>
                  </a:outerShdw>
                </a:effectLst>
                <a:latin typeface="Calibri"/>
                <a:ea typeface="Calibri"/>
                <a:cs typeface="Times New Roman"/>
              </a:rPr>
              <a:t>Mini Industrial Unit</a:t>
            </a:r>
            <a:endParaRPr lang="en-ZA" sz="11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13" name="Picture 12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890" b="96805" l="7407" r="9753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609" y="2211602"/>
            <a:ext cx="1293495" cy="2261235"/>
          </a:xfrm>
          <a:prstGeom prst="rect">
            <a:avLst/>
          </a:prstGeom>
        </p:spPr>
      </p:pic>
      <p:sp>
        <p:nvSpPr>
          <p:cNvPr id="15" name="Text Box 11"/>
          <p:cNvSpPr txBox="1"/>
          <p:nvPr/>
        </p:nvSpPr>
        <p:spPr>
          <a:xfrm>
            <a:off x="89520" y="6105128"/>
            <a:ext cx="2306320" cy="677545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ZA" sz="2600" u="sng" dirty="0">
                <a:ln w="1841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FFFFFF"/>
                </a:solidFill>
                <a:effectLst>
                  <a:outerShdw blurRad="63500" dir="3600000" algn="tl">
                    <a:srgbClr val="000000">
                      <a:alpha val="70000"/>
                    </a:srgbClr>
                  </a:outerShdw>
                </a:effectLst>
                <a:latin typeface="Calibri"/>
                <a:ea typeface="Calibri"/>
                <a:cs typeface="Times New Roman"/>
              </a:rPr>
              <a:t>Entry Level Unit</a:t>
            </a:r>
            <a:endParaRPr lang="en-ZA" sz="11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16" name="Picture 15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6232" b="98551" l="10000" r="90000">
                        <a14:foregroundMark x1="65797" y1="57923" x2="75290" y2="577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0860" y="6573931"/>
            <a:ext cx="1653540" cy="2481580"/>
          </a:xfrm>
          <a:prstGeom prst="rect">
            <a:avLst/>
          </a:prstGeom>
        </p:spPr>
      </p:pic>
      <p:sp>
        <p:nvSpPr>
          <p:cNvPr id="18" name="Text Box 12"/>
          <p:cNvSpPr txBox="1"/>
          <p:nvPr/>
        </p:nvSpPr>
        <p:spPr>
          <a:xfrm>
            <a:off x="3716869" y="6105127"/>
            <a:ext cx="3063240" cy="677545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ZA" sz="2600" u="sng" dirty="0" smtClean="0">
                <a:ln w="1841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FFFFFF"/>
                </a:solidFill>
                <a:effectLst>
                  <a:outerShdw blurRad="63500" dir="3600000" algn="tl">
                    <a:srgbClr val="000000">
                      <a:alpha val="70000"/>
                    </a:srgbClr>
                  </a:outerShdw>
                </a:effectLst>
                <a:latin typeface="Calibri"/>
                <a:ea typeface="Calibri"/>
                <a:cs typeface="Times New Roman"/>
              </a:rPr>
              <a:t>Baby Sku</a:t>
            </a:r>
            <a:r>
              <a:rPr lang="en-ZA" sz="2600" u="sng" dirty="0" smtClean="0">
                <a:ln w="1841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FFFFFF"/>
                </a:solidFill>
                <a:effectLst>
                  <a:outerShdw blurRad="63500" dir="3600000" algn="tl">
                    <a:srgbClr val="000000">
                      <a:alpha val="70000"/>
                    </a:srgbClr>
                  </a:outerShdw>
                </a:effectLst>
                <a:latin typeface="Calibri"/>
                <a:ea typeface="Calibri"/>
                <a:cs typeface="Times New Roman"/>
              </a:rPr>
              <a:t>nk</a:t>
            </a:r>
            <a:r>
              <a:rPr lang="en-ZA" sz="2600" u="sng" dirty="0" smtClean="0">
                <a:ln w="1841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FFFFFF"/>
                </a:solidFill>
                <a:effectLst>
                  <a:outerShdw blurRad="63500" dir="3600000" algn="tl">
                    <a:srgbClr val="000000">
                      <a:alpha val="70000"/>
                    </a:srgbClr>
                  </a:outerShdw>
                </a:effectLst>
                <a:latin typeface="Calibri"/>
                <a:ea typeface="Calibri"/>
                <a:cs typeface="Times New Roman"/>
              </a:rPr>
              <a:t> </a:t>
            </a:r>
            <a:r>
              <a:rPr lang="en-ZA" sz="2600" u="sng" dirty="0">
                <a:ln w="1841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FFFFFF"/>
                </a:solidFill>
                <a:effectLst>
                  <a:outerShdw blurRad="63500" dir="3600000" algn="tl">
                    <a:srgbClr val="000000">
                      <a:alpha val="70000"/>
                    </a:srgbClr>
                  </a:outerShdw>
                </a:effectLst>
                <a:latin typeface="Calibri"/>
                <a:ea typeface="Calibri"/>
                <a:cs typeface="Times New Roman"/>
              </a:rPr>
              <a:t>Unit</a:t>
            </a:r>
            <a:endParaRPr lang="en-ZA" sz="11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19" name="Picture 18"/>
          <p:cNvPicPr/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4783" b="97295" l="2681" r="97174">
                        <a14:foregroundMark x1="26884" y1="51063" x2="75217" y2="69855"/>
                        <a14:foregroundMark x1="22391" y1="76135" x2="30870" y2="83575"/>
                        <a14:foregroundMark x1="17029" y1="71643" x2="25942" y2="83865"/>
                        <a14:foregroundMark x1="31746" y1="51585" x2="54233" y2="5211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9145" y="6520641"/>
            <a:ext cx="1572895" cy="2360930"/>
          </a:xfrm>
          <a:prstGeom prst="rect">
            <a:avLst/>
          </a:prstGeom>
        </p:spPr>
      </p:pic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931212" y="6681192"/>
            <a:ext cx="2811145" cy="3326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en-ZA" sz="800" b="1" u="sng" dirty="0">
                <a:solidFill>
                  <a:schemeClr val="bg1"/>
                </a:solidFill>
              </a:rPr>
              <a:t>Features</a:t>
            </a:r>
            <a:endParaRPr lang="en-ZA" sz="800" dirty="0">
              <a:solidFill>
                <a:schemeClr val="bg1"/>
              </a:solidFill>
            </a:endParaRPr>
          </a:p>
          <a:p>
            <a:endParaRPr lang="en-ZA" sz="700" b="1" dirty="0" smtClean="0">
              <a:solidFill>
                <a:schemeClr val="bg1"/>
              </a:solidFill>
            </a:endParaRPr>
          </a:p>
          <a:p>
            <a:r>
              <a:rPr lang="en-ZA" sz="700" b="1" dirty="0" smtClean="0">
                <a:solidFill>
                  <a:schemeClr val="bg1"/>
                </a:solidFill>
              </a:rPr>
              <a:t>• </a:t>
            </a:r>
            <a:r>
              <a:rPr lang="en-ZA" sz="700" b="1" dirty="0">
                <a:solidFill>
                  <a:schemeClr val="bg1"/>
                </a:solidFill>
              </a:rPr>
              <a:t>Stand-alone pepper spray alarm system or </a:t>
            </a:r>
            <a:endParaRPr lang="en-ZA" sz="700" b="1" dirty="0" smtClean="0">
              <a:solidFill>
                <a:schemeClr val="bg1"/>
              </a:solidFill>
            </a:endParaRPr>
          </a:p>
          <a:p>
            <a:endParaRPr lang="en-ZA" sz="700" b="1" dirty="0">
              <a:solidFill>
                <a:schemeClr val="bg1"/>
              </a:solidFill>
            </a:endParaRPr>
          </a:p>
          <a:p>
            <a:r>
              <a:rPr lang="en-ZA" sz="700" b="1" dirty="0" smtClean="0">
                <a:solidFill>
                  <a:schemeClr val="bg1"/>
                </a:solidFill>
              </a:rPr>
              <a:t>   connect </a:t>
            </a:r>
            <a:r>
              <a:rPr lang="en-ZA" sz="700" b="1" dirty="0">
                <a:solidFill>
                  <a:schemeClr val="bg1"/>
                </a:solidFill>
              </a:rPr>
              <a:t>to existing alarm </a:t>
            </a:r>
            <a:r>
              <a:rPr lang="en-ZA" sz="700" b="1" dirty="0" smtClean="0">
                <a:solidFill>
                  <a:schemeClr val="bg1"/>
                </a:solidFill>
              </a:rPr>
              <a:t>system</a:t>
            </a:r>
          </a:p>
          <a:p>
            <a:endParaRPr lang="en-ZA" sz="700" b="1" dirty="0">
              <a:solidFill>
                <a:schemeClr val="bg1"/>
              </a:solidFill>
            </a:endParaRPr>
          </a:p>
          <a:p>
            <a:r>
              <a:rPr lang="en-ZA" sz="700" b="1" dirty="0">
                <a:solidFill>
                  <a:schemeClr val="bg1"/>
                </a:solidFill>
              </a:rPr>
              <a:t>• SMS Communicating (optional extra</a:t>
            </a:r>
            <a:r>
              <a:rPr lang="en-ZA" sz="700" b="1" dirty="0" smtClean="0">
                <a:solidFill>
                  <a:schemeClr val="bg1"/>
                </a:solidFill>
              </a:rPr>
              <a:t>)</a:t>
            </a:r>
          </a:p>
          <a:p>
            <a:endParaRPr lang="en-ZA" sz="700" b="1" dirty="0">
              <a:solidFill>
                <a:schemeClr val="bg1"/>
              </a:solidFill>
            </a:endParaRPr>
          </a:p>
          <a:p>
            <a:r>
              <a:rPr lang="en-ZA" sz="700" b="1" dirty="0">
                <a:solidFill>
                  <a:schemeClr val="bg1"/>
                </a:solidFill>
              </a:rPr>
              <a:t>• Remote or key switch </a:t>
            </a:r>
            <a:r>
              <a:rPr lang="en-ZA" sz="700" b="1" dirty="0" smtClean="0">
                <a:solidFill>
                  <a:schemeClr val="bg1"/>
                </a:solidFill>
              </a:rPr>
              <a:t>arming/disarming</a:t>
            </a:r>
          </a:p>
          <a:p>
            <a:endParaRPr lang="en-ZA" sz="700" b="1" dirty="0">
              <a:solidFill>
                <a:schemeClr val="bg1"/>
              </a:solidFill>
            </a:endParaRPr>
          </a:p>
          <a:p>
            <a:r>
              <a:rPr lang="en-ZA" sz="700" b="1" dirty="0">
                <a:solidFill>
                  <a:schemeClr val="bg1"/>
                </a:solidFill>
              </a:rPr>
              <a:t>• Code hopping remote </a:t>
            </a:r>
            <a:r>
              <a:rPr lang="en-ZA" sz="700" b="1" dirty="0" smtClean="0">
                <a:solidFill>
                  <a:schemeClr val="bg1"/>
                </a:solidFill>
              </a:rPr>
              <a:t>controls</a:t>
            </a:r>
          </a:p>
          <a:p>
            <a:endParaRPr lang="en-ZA" sz="700" b="1" dirty="0">
              <a:solidFill>
                <a:schemeClr val="bg1"/>
              </a:solidFill>
            </a:endParaRPr>
          </a:p>
          <a:p>
            <a:r>
              <a:rPr lang="en-ZA" sz="700" b="1" dirty="0">
                <a:solidFill>
                  <a:schemeClr val="bg1"/>
                </a:solidFill>
              </a:rPr>
              <a:t>• Extra strength pepper spray (15% Capsicum</a:t>
            </a:r>
            <a:r>
              <a:rPr lang="en-ZA" sz="700" b="1" dirty="0" smtClean="0">
                <a:solidFill>
                  <a:schemeClr val="bg1"/>
                </a:solidFill>
              </a:rPr>
              <a:t>)</a:t>
            </a:r>
          </a:p>
          <a:p>
            <a:endParaRPr lang="en-ZA" sz="700" b="1" dirty="0">
              <a:solidFill>
                <a:schemeClr val="bg1"/>
              </a:solidFill>
            </a:endParaRPr>
          </a:p>
          <a:p>
            <a:r>
              <a:rPr lang="en-ZA" sz="700" b="1" dirty="0">
                <a:solidFill>
                  <a:schemeClr val="bg1"/>
                </a:solidFill>
              </a:rPr>
              <a:t>• Totally natural pepper </a:t>
            </a:r>
            <a:r>
              <a:rPr lang="en-ZA" sz="700" b="1" dirty="0" smtClean="0">
                <a:solidFill>
                  <a:schemeClr val="bg1"/>
                </a:solidFill>
              </a:rPr>
              <a:t>spray</a:t>
            </a:r>
          </a:p>
          <a:p>
            <a:endParaRPr lang="en-ZA" sz="700" b="1" dirty="0">
              <a:solidFill>
                <a:schemeClr val="bg1"/>
              </a:solidFill>
            </a:endParaRPr>
          </a:p>
          <a:p>
            <a:r>
              <a:rPr lang="en-ZA" sz="700" b="1" dirty="0" smtClean="0">
                <a:solidFill>
                  <a:schemeClr val="bg1"/>
                </a:solidFill>
              </a:rPr>
              <a:t>• 1 x 225ml Pepper spray canister</a:t>
            </a:r>
          </a:p>
          <a:p>
            <a:endParaRPr lang="en-ZA" sz="700" b="1" dirty="0">
              <a:solidFill>
                <a:schemeClr val="bg1"/>
              </a:solidFill>
            </a:endParaRPr>
          </a:p>
          <a:p>
            <a:r>
              <a:rPr lang="en-ZA" sz="700" b="1" dirty="0" smtClean="0">
                <a:solidFill>
                  <a:schemeClr val="bg1"/>
                </a:solidFill>
              </a:rPr>
              <a:t>• Solar charger input</a:t>
            </a:r>
          </a:p>
          <a:p>
            <a:endParaRPr lang="en-ZA" sz="700" b="1" dirty="0" smtClean="0">
              <a:solidFill>
                <a:schemeClr val="bg1"/>
              </a:solidFill>
            </a:endParaRPr>
          </a:p>
          <a:p>
            <a:r>
              <a:rPr lang="en-ZA" sz="700" b="1" dirty="0" smtClean="0">
                <a:solidFill>
                  <a:schemeClr val="bg1"/>
                </a:solidFill>
              </a:rPr>
              <a:t>• 1 x 1.3AH Battery</a:t>
            </a:r>
          </a:p>
          <a:p>
            <a:endParaRPr lang="en-ZA" sz="700" b="1" dirty="0">
              <a:solidFill>
                <a:schemeClr val="bg1"/>
              </a:solidFill>
            </a:endParaRPr>
          </a:p>
          <a:p>
            <a:r>
              <a:rPr lang="en-ZA" sz="700" b="1" dirty="0" smtClean="0">
                <a:solidFill>
                  <a:schemeClr val="bg1"/>
                </a:solidFill>
              </a:rPr>
              <a:t>• 24 Hours battery back up</a:t>
            </a:r>
          </a:p>
          <a:p>
            <a:endParaRPr lang="en-ZA" sz="700" b="1" dirty="0">
              <a:solidFill>
                <a:schemeClr val="bg1"/>
              </a:solidFill>
            </a:endParaRPr>
          </a:p>
          <a:p>
            <a:r>
              <a:rPr lang="en-ZA" sz="700" b="1" dirty="0" smtClean="0">
                <a:solidFill>
                  <a:schemeClr val="bg1"/>
                </a:solidFill>
              </a:rPr>
              <a:t>• 1 x  Passive</a:t>
            </a:r>
          </a:p>
          <a:p>
            <a:endParaRPr lang="en-ZA" sz="700" b="1" dirty="0" smtClean="0">
              <a:solidFill>
                <a:schemeClr val="bg1"/>
              </a:solidFill>
            </a:endParaRPr>
          </a:p>
          <a:p>
            <a:r>
              <a:rPr lang="en-ZA" sz="700" b="1" dirty="0" smtClean="0">
                <a:solidFill>
                  <a:schemeClr val="bg1"/>
                </a:solidFill>
              </a:rPr>
              <a:t>• Steel Box</a:t>
            </a:r>
          </a:p>
          <a:p>
            <a:endParaRPr lang="en-ZA" sz="700" b="1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69160" y="56456"/>
            <a:ext cx="20646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 smtClean="0">
                <a:solidFill>
                  <a:schemeClr val="bg1"/>
                </a:solidFill>
              </a:rPr>
              <a:t>082 447 9544</a:t>
            </a:r>
          </a:p>
          <a:p>
            <a:r>
              <a:rPr lang="en-ZA" dirty="0" smtClean="0">
                <a:solidFill>
                  <a:schemeClr val="bg1"/>
                </a:solidFill>
              </a:rPr>
              <a:t>086 007 5865</a:t>
            </a:r>
          </a:p>
          <a:p>
            <a:r>
              <a:rPr lang="en-ZA" dirty="0">
                <a:solidFill>
                  <a:schemeClr val="bg1"/>
                </a:solidFill>
              </a:rPr>
              <a:t>s</a:t>
            </a:r>
            <a:r>
              <a:rPr lang="en-ZA" dirty="0" smtClean="0">
                <a:solidFill>
                  <a:schemeClr val="bg1"/>
                </a:solidFill>
              </a:rPr>
              <a:t>ales@skunk.co.za</a:t>
            </a:r>
          </a:p>
          <a:p>
            <a:r>
              <a:rPr lang="en-ZA" dirty="0" smtClean="0">
                <a:solidFill>
                  <a:schemeClr val="bg1"/>
                </a:solidFill>
              </a:rPr>
              <a:t>www.skunk.co.za</a:t>
            </a:r>
            <a:endParaRPr lang="en-ZA" dirty="0">
              <a:solidFill>
                <a:schemeClr val="bg1"/>
              </a:solidFill>
            </a:endParaRPr>
          </a:p>
        </p:txBody>
      </p:sp>
      <p:sp>
        <p:nvSpPr>
          <p:cNvPr id="25" name="Text Box 2"/>
          <p:cNvSpPr txBox="1">
            <a:spLocks noChangeArrowheads="1"/>
          </p:cNvSpPr>
          <p:nvPr/>
        </p:nvSpPr>
        <p:spPr bwMode="auto">
          <a:xfrm>
            <a:off x="4293096" y="2408591"/>
            <a:ext cx="2811145" cy="3464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800" b="1" u="sng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Features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• </a:t>
            </a:r>
            <a:r>
              <a:rPr lang="en-ZA" sz="700" b="1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Stand alone pepper spray alarm or </a:t>
            </a:r>
            <a:endParaRPr lang="en-ZA" sz="700" b="1" dirty="0" smtClean="0">
              <a:solidFill>
                <a:srgbClr val="FFFFFF"/>
              </a:solidFill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   connect </a:t>
            </a:r>
            <a:r>
              <a:rPr lang="en-ZA" sz="700" b="1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to </a:t>
            </a:r>
            <a:r>
              <a:rPr lang="en-ZA" sz="700" b="1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existing </a:t>
            </a:r>
            <a:r>
              <a:rPr lang="en-ZA" sz="700" b="1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alarm system</a:t>
            </a:r>
            <a:endParaRPr lang="en-ZA" sz="700" b="1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• SMS Communicating (optional Extra) </a:t>
            </a:r>
            <a:endParaRPr lang="en-ZA" sz="700" b="1" dirty="0" smtClean="0">
              <a:solidFill>
                <a:srgbClr val="FFFFFF"/>
              </a:solidFill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 smtClean="0">
                <a:solidFill>
                  <a:srgbClr val="FFFFFF"/>
                </a:solidFill>
                <a:latin typeface="Calibri"/>
                <a:ea typeface="Calibri"/>
                <a:cs typeface="Times New Roman"/>
              </a:rPr>
              <a:t>• Solar charger input</a:t>
            </a:r>
            <a:endParaRPr lang="en-ZA" sz="700" b="1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 smtClean="0">
                <a:solidFill>
                  <a:schemeClr val="bg1"/>
                </a:solidFill>
                <a:ea typeface="Calibri"/>
                <a:cs typeface="Times New Roman"/>
              </a:rPr>
              <a:t>• 1 x 7AH Battery</a:t>
            </a:r>
            <a:endParaRPr lang="en-ZA" sz="700" b="1" dirty="0" smtClean="0">
              <a:solidFill>
                <a:srgbClr val="FFFFFF"/>
              </a:solidFill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• </a:t>
            </a:r>
            <a:r>
              <a:rPr lang="en-ZA" sz="700" b="1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Battery Back Up approximately 5 days </a:t>
            </a:r>
            <a:r>
              <a:rPr lang="en-ZA" sz="700" b="1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standby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• </a:t>
            </a:r>
            <a:r>
              <a:rPr lang="en-ZA" sz="700" b="1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Remote or key switch arming/disarming</a:t>
            </a:r>
            <a:endParaRPr lang="en-ZA" sz="700" b="1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• Code hopping remote </a:t>
            </a:r>
            <a:r>
              <a:rPr lang="en-ZA" sz="700" b="1" dirty="0" err="1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controlls</a:t>
            </a:r>
            <a:endParaRPr lang="en-ZA" sz="700" b="1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• Panic button (can be remote or hardwired)</a:t>
            </a:r>
            <a:endParaRPr lang="en-ZA" sz="700" b="1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• Activation warning (Delayed activation Can be done</a:t>
            </a:r>
            <a:r>
              <a:rPr lang="en-ZA" sz="700" b="1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)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>
                <a:solidFill>
                  <a:srgbClr val="FFFFFF"/>
                </a:solidFill>
                <a:ea typeface="Calibri"/>
                <a:cs typeface="Times New Roman"/>
              </a:rPr>
              <a:t>• </a:t>
            </a:r>
            <a:r>
              <a:rPr lang="en-ZA" sz="700" b="1" dirty="0" smtClean="0">
                <a:solidFill>
                  <a:srgbClr val="FFFFFF"/>
                </a:solidFill>
                <a:ea typeface="Calibri"/>
                <a:cs typeface="Times New Roman"/>
              </a:rPr>
              <a:t>2 </a:t>
            </a:r>
            <a:r>
              <a:rPr lang="en-ZA" sz="700" b="1" dirty="0">
                <a:solidFill>
                  <a:srgbClr val="FFFFFF"/>
                </a:solidFill>
                <a:ea typeface="Calibri"/>
                <a:cs typeface="Times New Roman"/>
              </a:rPr>
              <a:t>x 425ml </a:t>
            </a:r>
            <a:r>
              <a:rPr lang="en-ZA" sz="700" b="1" dirty="0" smtClean="0">
                <a:solidFill>
                  <a:srgbClr val="FFFFFF"/>
                </a:solidFill>
                <a:ea typeface="Calibri"/>
                <a:cs typeface="Times New Roman"/>
              </a:rPr>
              <a:t>Canister</a:t>
            </a:r>
            <a:endParaRPr lang="en-ZA" sz="700" b="1" dirty="0" smtClean="0">
              <a:solidFill>
                <a:srgbClr val="FFFFFF"/>
              </a:solidFill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• </a:t>
            </a:r>
            <a:r>
              <a:rPr lang="en-ZA" sz="700" b="1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Approximately 6 sprays of 5 seconds each per 425ml </a:t>
            </a:r>
            <a:r>
              <a:rPr lang="en-ZA" sz="700" b="1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canister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>
                <a:solidFill>
                  <a:schemeClr val="bg1"/>
                </a:solidFill>
                <a:ea typeface="Calibri"/>
                <a:cs typeface="Times New Roman"/>
              </a:rPr>
              <a:t>• </a:t>
            </a:r>
            <a:r>
              <a:rPr lang="en-ZA" sz="700" b="1" dirty="0" smtClean="0">
                <a:solidFill>
                  <a:schemeClr val="bg1"/>
                </a:solidFill>
                <a:ea typeface="Calibri"/>
                <a:cs typeface="Times New Roman"/>
              </a:rPr>
              <a:t>2 </a:t>
            </a:r>
            <a:r>
              <a:rPr lang="en-ZA" sz="700" b="1" dirty="0">
                <a:solidFill>
                  <a:schemeClr val="bg1"/>
                </a:solidFill>
                <a:ea typeface="Calibri"/>
                <a:cs typeface="Times New Roman"/>
              </a:rPr>
              <a:t>x Passive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700" b="1" dirty="0" smtClean="0">
                <a:solidFill>
                  <a:srgbClr val="FFFFFF"/>
                </a:solidFill>
                <a:latin typeface="Calibri"/>
                <a:ea typeface="Calibri"/>
                <a:cs typeface="Times New Roman"/>
              </a:rPr>
              <a:t>• Steel Box</a:t>
            </a:r>
          </a:p>
        </p:txBody>
      </p: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4960312" y="6681192"/>
            <a:ext cx="2811145" cy="3326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en-ZA" sz="800" b="1" u="sng" dirty="0">
                <a:solidFill>
                  <a:schemeClr val="bg1"/>
                </a:solidFill>
              </a:rPr>
              <a:t>Features</a:t>
            </a:r>
            <a:endParaRPr lang="en-ZA" sz="800" dirty="0">
              <a:solidFill>
                <a:schemeClr val="bg1"/>
              </a:solidFill>
            </a:endParaRPr>
          </a:p>
          <a:p>
            <a:endParaRPr lang="en-ZA" sz="700" b="1" dirty="0" smtClean="0">
              <a:solidFill>
                <a:schemeClr val="bg1"/>
              </a:solidFill>
            </a:endParaRPr>
          </a:p>
          <a:p>
            <a:r>
              <a:rPr lang="en-ZA" sz="700" b="1" dirty="0" smtClean="0">
                <a:solidFill>
                  <a:schemeClr val="bg1"/>
                </a:solidFill>
              </a:rPr>
              <a:t>• </a:t>
            </a:r>
            <a:r>
              <a:rPr lang="en-ZA" sz="700" b="1" dirty="0">
                <a:solidFill>
                  <a:schemeClr val="bg1"/>
                </a:solidFill>
              </a:rPr>
              <a:t>Stand-alone pepper spray alarm system or </a:t>
            </a:r>
            <a:endParaRPr lang="en-ZA" sz="700" b="1" dirty="0" smtClean="0">
              <a:solidFill>
                <a:schemeClr val="bg1"/>
              </a:solidFill>
            </a:endParaRPr>
          </a:p>
          <a:p>
            <a:endParaRPr lang="en-ZA" sz="700" b="1" dirty="0">
              <a:solidFill>
                <a:schemeClr val="bg1"/>
              </a:solidFill>
            </a:endParaRPr>
          </a:p>
          <a:p>
            <a:r>
              <a:rPr lang="en-ZA" sz="700" b="1" dirty="0" smtClean="0">
                <a:solidFill>
                  <a:schemeClr val="bg1"/>
                </a:solidFill>
              </a:rPr>
              <a:t>   connect </a:t>
            </a:r>
            <a:r>
              <a:rPr lang="en-ZA" sz="700" b="1" dirty="0">
                <a:solidFill>
                  <a:schemeClr val="bg1"/>
                </a:solidFill>
              </a:rPr>
              <a:t>to existing alarm </a:t>
            </a:r>
            <a:r>
              <a:rPr lang="en-ZA" sz="700" b="1" dirty="0" smtClean="0">
                <a:solidFill>
                  <a:schemeClr val="bg1"/>
                </a:solidFill>
              </a:rPr>
              <a:t>system</a:t>
            </a:r>
          </a:p>
          <a:p>
            <a:endParaRPr lang="en-ZA" sz="700" b="1" dirty="0">
              <a:solidFill>
                <a:schemeClr val="bg1"/>
              </a:solidFill>
            </a:endParaRPr>
          </a:p>
          <a:p>
            <a:r>
              <a:rPr lang="en-ZA" sz="700" b="1" dirty="0">
                <a:solidFill>
                  <a:schemeClr val="bg1"/>
                </a:solidFill>
              </a:rPr>
              <a:t>• SMS Communicating (optional extra</a:t>
            </a:r>
            <a:r>
              <a:rPr lang="en-ZA" sz="700" b="1" dirty="0" smtClean="0">
                <a:solidFill>
                  <a:schemeClr val="bg1"/>
                </a:solidFill>
              </a:rPr>
              <a:t>)</a:t>
            </a:r>
          </a:p>
          <a:p>
            <a:endParaRPr lang="en-ZA" sz="700" b="1" dirty="0">
              <a:solidFill>
                <a:schemeClr val="bg1"/>
              </a:solidFill>
            </a:endParaRPr>
          </a:p>
          <a:p>
            <a:r>
              <a:rPr lang="en-ZA" sz="700" b="1" dirty="0">
                <a:solidFill>
                  <a:schemeClr val="bg1"/>
                </a:solidFill>
              </a:rPr>
              <a:t>• Remote or key switch </a:t>
            </a:r>
            <a:r>
              <a:rPr lang="en-ZA" sz="700" b="1" dirty="0" smtClean="0">
                <a:solidFill>
                  <a:schemeClr val="bg1"/>
                </a:solidFill>
              </a:rPr>
              <a:t>arming/disarming</a:t>
            </a:r>
          </a:p>
          <a:p>
            <a:endParaRPr lang="en-ZA" sz="700" b="1" dirty="0">
              <a:solidFill>
                <a:schemeClr val="bg1"/>
              </a:solidFill>
            </a:endParaRPr>
          </a:p>
          <a:p>
            <a:r>
              <a:rPr lang="en-ZA" sz="700" b="1" dirty="0">
                <a:solidFill>
                  <a:schemeClr val="bg1"/>
                </a:solidFill>
              </a:rPr>
              <a:t>• Code hopping remote </a:t>
            </a:r>
            <a:r>
              <a:rPr lang="en-ZA" sz="700" b="1" dirty="0" smtClean="0">
                <a:solidFill>
                  <a:schemeClr val="bg1"/>
                </a:solidFill>
              </a:rPr>
              <a:t>controls</a:t>
            </a:r>
          </a:p>
          <a:p>
            <a:endParaRPr lang="en-ZA" sz="700" b="1" dirty="0">
              <a:solidFill>
                <a:schemeClr val="bg1"/>
              </a:solidFill>
            </a:endParaRPr>
          </a:p>
          <a:p>
            <a:r>
              <a:rPr lang="en-ZA" sz="700" b="1" dirty="0">
                <a:solidFill>
                  <a:schemeClr val="bg1"/>
                </a:solidFill>
              </a:rPr>
              <a:t>• Extra strength pepper spray (15% Capsicum</a:t>
            </a:r>
            <a:r>
              <a:rPr lang="en-ZA" sz="700" b="1" dirty="0" smtClean="0">
                <a:solidFill>
                  <a:schemeClr val="bg1"/>
                </a:solidFill>
              </a:rPr>
              <a:t>)</a:t>
            </a:r>
          </a:p>
          <a:p>
            <a:endParaRPr lang="en-ZA" sz="700" b="1" dirty="0">
              <a:solidFill>
                <a:schemeClr val="bg1"/>
              </a:solidFill>
            </a:endParaRPr>
          </a:p>
          <a:p>
            <a:r>
              <a:rPr lang="en-ZA" sz="700" b="1" dirty="0">
                <a:solidFill>
                  <a:schemeClr val="bg1"/>
                </a:solidFill>
              </a:rPr>
              <a:t>• Totally natural pepper </a:t>
            </a:r>
            <a:r>
              <a:rPr lang="en-ZA" sz="700" b="1" dirty="0" smtClean="0">
                <a:solidFill>
                  <a:schemeClr val="bg1"/>
                </a:solidFill>
              </a:rPr>
              <a:t>spray</a:t>
            </a:r>
          </a:p>
          <a:p>
            <a:endParaRPr lang="en-ZA" sz="700" b="1" dirty="0">
              <a:solidFill>
                <a:schemeClr val="bg1"/>
              </a:solidFill>
            </a:endParaRPr>
          </a:p>
          <a:p>
            <a:r>
              <a:rPr lang="en-ZA" sz="700" b="1" dirty="0" smtClean="0">
                <a:solidFill>
                  <a:schemeClr val="bg1"/>
                </a:solidFill>
              </a:rPr>
              <a:t>• 1 x 225ml Pepper spray canister</a:t>
            </a:r>
          </a:p>
          <a:p>
            <a:endParaRPr lang="en-ZA" sz="700" b="1" dirty="0" smtClean="0">
              <a:solidFill>
                <a:schemeClr val="bg1"/>
              </a:solidFill>
            </a:endParaRPr>
          </a:p>
          <a:p>
            <a:r>
              <a:rPr lang="en-ZA" sz="700" b="1" dirty="0" smtClean="0">
                <a:solidFill>
                  <a:schemeClr val="bg1"/>
                </a:solidFill>
              </a:rPr>
              <a:t>• 1 x 1.3AH Battery</a:t>
            </a:r>
          </a:p>
          <a:p>
            <a:endParaRPr lang="en-ZA" sz="700" b="1" dirty="0">
              <a:solidFill>
                <a:schemeClr val="bg1"/>
              </a:solidFill>
            </a:endParaRPr>
          </a:p>
          <a:p>
            <a:r>
              <a:rPr lang="en-ZA" sz="700" b="1" dirty="0" smtClean="0">
                <a:solidFill>
                  <a:schemeClr val="bg1"/>
                </a:solidFill>
              </a:rPr>
              <a:t>• 24 Hours battery back up</a:t>
            </a:r>
          </a:p>
          <a:p>
            <a:endParaRPr lang="en-ZA" sz="700" b="1" dirty="0">
              <a:solidFill>
                <a:schemeClr val="bg1"/>
              </a:solidFill>
            </a:endParaRPr>
          </a:p>
          <a:p>
            <a:r>
              <a:rPr lang="en-ZA" sz="700" b="1" dirty="0" smtClean="0">
                <a:solidFill>
                  <a:schemeClr val="bg1"/>
                </a:solidFill>
              </a:rPr>
              <a:t>• 1 x  Passive</a:t>
            </a:r>
          </a:p>
          <a:p>
            <a:endParaRPr lang="en-ZA" sz="700" b="1" dirty="0" smtClean="0">
              <a:solidFill>
                <a:schemeClr val="bg1"/>
              </a:solidFill>
            </a:endParaRPr>
          </a:p>
          <a:p>
            <a:r>
              <a:rPr lang="en-ZA" sz="700" b="1" dirty="0" smtClean="0">
                <a:solidFill>
                  <a:schemeClr val="bg1"/>
                </a:solidFill>
              </a:rPr>
              <a:t>• Plastic Box</a:t>
            </a:r>
          </a:p>
          <a:p>
            <a:endParaRPr lang="en-ZA" sz="7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69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356</Words>
  <Application>Microsoft Office PowerPoint</Application>
  <PresentationFormat>A4 Paper (210x297 mm)</PresentationFormat>
  <Paragraphs>92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shani</dc:creator>
  <cp:lastModifiedBy>shani</cp:lastModifiedBy>
  <cp:revision>13</cp:revision>
  <cp:lastPrinted>2016-03-10T08:06:25Z</cp:lastPrinted>
  <dcterms:created xsi:type="dcterms:W3CDTF">2016-03-10T07:00:50Z</dcterms:created>
  <dcterms:modified xsi:type="dcterms:W3CDTF">2016-03-10T09:20:09Z</dcterms:modified>
</cp:coreProperties>
</file>